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9" r:id="rId2"/>
    <p:sldId id="303" r:id="rId3"/>
    <p:sldId id="290" r:id="rId4"/>
    <p:sldId id="304" r:id="rId5"/>
    <p:sldId id="302" r:id="rId6"/>
    <p:sldId id="301" r:id="rId7"/>
    <p:sldId id="314" r:id="rId8"/>
    <p:sldId id="305" r:id="rId9"/>
    <p:sldId id="306" r:id="rId10"/>
    <p:sldId id="307" r:id="rId11"/>
    <p:sldId id="309" r:id="rId12"/>
    <p:sldId id="310" r:id="rId13"/>
    <p:sldId id="308" r:id="rId14"/>
    <p:sldId id="311" r:id="rId15"/>
    <p:sldId id="313" r:id="rId16"/>
    <p:sldId id="312" r:id="rId17"/>
    <p:sldId id="270" r:id="rId18"/>
    <p:sldId id="279" r:id="rId19"/>
  </p:sldIdLst>
  <p:sldSz cx="9144000" cy="6858000" type="screen4x3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F9B"/>
    <a:srgbClr val="57A7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1422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B9592-C31E-48A1-9533-B22525C0F34B}" type="datetimeFigureOut">
              <a:rPr lang="hu-HU" smtClean="0"/>
              <a:t>2017.12.08.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E626D8-7CE2-43AA-8AE0-C103293D41E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18506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F9662-45DB-4F6A-AF5D-1780AE16667B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DC945-E6F3-4F56-9C7F-BC1AA74EF01A}" type="slidenum">
              <a:rPr lang="hu-HU" smtClean="0"/>
              <a:pPr/>
              <a:t>‹#›</a:t>
            </a:fld>
            <a:endParaRPr lang="hu-H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71130_17454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3666" y="3284984"/>
            <a:ext cx="6016668" cy="3384376"/>
          </a:xfrm>
          <a:prstGeom prst="rect">
            <a:avLst/>
          </a:prstGeom>
        </p:spPr>
      </p:pic>
      <p:sp>
        <p:nvSpPr>
          <p:cNvPr id="9" name="Lekerekített téglalap 8"/>
          <p:cNvSpPr/>
          <p:nvPr/>
        </p:nvSpPr>
        <p:spPr>
          <a:xfrm>
            <a:off x="539552" y="260648"/>
            <a:ext cx="8064896" cy="1440160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6000" b="1" dirty="0" err="1" smtClean="0">
                <a:solidFill>
                  <a:srgbClr val="FFFF00"/>
                </a:solidFill>
              </a:rPr>
              <a:t>Demo</a:t>
            </a:r>
            <a:r>
              <a:rPr lang="hu-HU" sz="6000" b="1" dirty="0" smtClean="0">
                <a:solidFill>
                  <a:srgbClr val="FFFF00"/>
                </a:solidFill>
              </a:rPr>
              <a:t> – </a:t>
            </a:r>
            <a:r>
              <a:rPr lang="hu-HU" sz="6000" b="1" dirty="0" err="1" smtClean="0">
                <a:solidFill>
                  <a:srgbClr val="FFFF00"/>
                </a:solidFill>
              </a:rPr>
              <a:t>week</a:t>
            </a:r>
            <a:r>
              <a:rPr lang="hu-HU" sz="6000" b="1" dirty="0" smtClean="0">
                <a:solidFill>
                  <a:srgbClr val="FFFF00"/>
                </a:solidFill>
              </a:rPr>
              <a:t> 9</a:t>
            </a:r>
          </a:p>
        </p:txBody>
      </p:sp>
      <p:sp>
        <p:nvSpPr>
          <p:cNvPr id="4" name="Lekerekített téglalap 3"/>
          <p:cNvSpPr/>
          <p:nvPr/>
        </p:nvSpPr>
        <p:spPr>
          <a:xfrm>
            <a:off x="2519772" y="1916832"/>
            <a:ext cx="4104456" cy="1152128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200" b="1" dirty="0" smtClean="0">
                <a:solidFill>
                  <a:srgbClr val="FFFF00"/>
                </a:solidFill>
              </a:rPr>
              <a:t>András Pásztor</a:t>
            </a:r>
          </a:p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08.12.2017</a:t>
            </a:r>
            <a:endParaRPr lang="hu-HU" sz="3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24" name="Téglalap 23"/>
          <p:cNvSpPr/>
          <p:nvPr/>
        </p:nvSpPr>
        <p:spPr>
          <a:xfrm>
            <a:off x="539552" y="2264189"/>
            <a:ext cx="82089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2800" b="1" dirty="0" smtClean="0"/>
              <a:t>MCU </a:t>
            </a:r>
            <a:r>
              <a:rPr lang="hu-HU" sz="2800" b="1" dirty="0" err="1" smtClean="0"/>
              <a:t>Block</a:t>
            </a:r>
            <a:r>
              <a:rPr lang="hu-HU" sz="2800" b="1" dirty="0" smtClean="0"/>
              <a:t> Diagram</a:t>
            </a:r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Datasheet</a:t>
            </a:r>
            <a:endParaRPr lang="hu-HU" sz="2400" b="1" dirty="0">
              <a:solidFill>
                <a:schemeClr val="tx1"/>
              </a:solidFill>
            </a:endParaRP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95936" y="1628800"/>
            <a:ext cx="3744416" cy="504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9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24" name="Téglalap 23"/>
          <p:cNvSpPr/>
          <p:nvPr/>
        </p:nvSpPr>
        <p:spPr>
          <a:xfrm>
            <a:off x="539552" y="2264189"/>
            <a:ext cx="82089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2800" b="1" dirty="0" err="1" smtClean="0"/>
              <a:t>Clock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Tree</a:t>
            </a:r>
            <a:endParaRPr lang="hu-HU" sz="2800" b="1" dirty="0" smtClean="0"/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Reference</a:t>
            </a:r>
            <a:r>
              <a:rPr lang="hu-HU" sz="2400" b="1" dirty="0" smtClean="0">
                <a:solidFill>
                  <a:schemeClr val="tx1"/>
                </a:solidFill>
              </a:rPr>
              <a:t> </a:t>
            </a:r>
            <a:r>
              <a:rPr lang="hu-HU" sz="2400" b="1" dirty="0" err="1" smtClean="0">
                <a:solidFill>
                  <a:schemeClr val="tx1"/>
                </a:solidFill>
              </a:rPr>
              <a:t>Manual</a:t>
            </a:r>
            <a:endParaRPr lang="hu-HU" sz="2400" b="1" dirty="0">
              <a:solidFill>
                <a:schemeClr val="tx1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51920" y="1559511"/>
            <a:ext cx="3905994" cy="518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5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Block</a:t>
            </a:r>
            <a:r>
              <a:rPr lang="hu-HU" sz="2400" b="1" dirty="0" smtClean="0">
                <a:solidFill>
                  <a:schemeClr val="tx1"/>
                </a:solidFill>
              </a:rPr>
              <a:t> Diagram</a:t>
            </a:r>
            <a:endParaRPr lang="hu-HU" sz="2400" b="1" dirty="0">
              <a:solidFill>
                <a:schemeClr val="tx1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505" y="1844824"/>
            <a:ext cx="8928992" cy="459956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églalap 6"/>
          <p:cNvSpPr/>
          <p:nvPr/>
        </p:nvSpPr>
        <p:spPr>
          <a:xfrm>
            <a:off x="2001068" y="3212976"/>
            <a:ext cx="1454807" cy="288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/>
          <p:cNvSpPr/>
          <p:nvPr/>
        </p:nvSpPr>
        <p:spPr>
          <a:xfrm>
            <a:off x="3851920" y="2420888"/>
            <a:ext cx="180144" cy="40235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14" name="Egyenes összekötő 13"/>
          <p:cNvCxnSpPr/>
          <p:nvPr/>
        </p:nvCxnSpPr>
        <p:spPr>
          <a:xfrm>
            <a:off x="3275856" y="3460785"/>
            <a:ext cx="0" cy="18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gyenes összekötő 16"/>
          <p:cNvCxnSpPr/>
          <p:nvPr/>
        </p:nvCxnSpPr>
        <p:spPr>
          <a:xfrm>
            <a:off x="3455876" y="3338978"/>
            <a:ext cx="360040" cy="18015"/>
          </a:xfrm>
          <a:prstGeom prst="line">
            <a:avLst/>
          </a:prstGeom>
          <a:noFill/>
          <a:ln w="57150">
            <a:solidFill>
              <a:srgbClr val="FF0000"/>
            </a:solidFill>
            <a:headEnd type="triangle" w="med" len="sm"/>
            <a:tailEnd type="triangle" w="med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410829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76" t="7553" r="1516"/>
          <a:stretch/>
        </p:blipFill>
        <p:spPr>
          <a:xfrm>
            <a:off x="107504" y="1561784"/>
            <a:ext cx="8928992" cy="52515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Clock</a:t>
            </a:r>
            <a:r>
              <a:rPr lang="hu-HU" sz="2400" b="1" dirty="0" smtClean="0">
                <a:solidFill>
                  <a:schemeClr val="tx1"/>
                </a:solidFill>
              </a:rPr>
              <a:t> </a:t>
            </a:r>
            <a:r>
              <a:rPr lang="hu-HU" sz="2400" b="1" dirty="0" err="1" smtClean="0">
                <a:solidFill>
                  <a:schemeClr val="tx1"/>
                </a:solidFill>
              </a:rPr>
              <a:t>Tree</a:t>
            </a:r>
            <a:endParaRPr lang="hu-HU" sz="2400" b="1" dirty="0">
              <a:solidFill>
                <a:schemeClr val="tx1"/>
              </a:solidFill>
            </a:endParaRPr>
          </a:p>
        </p:txBody>
      </p:sp>
      <p:sp>
        <p:nvSpPr>
          <p:cNvPr id="5" name="Téglalap 4"/>
          <p:cNvSpPr/>
          <p:nvPr/>
        </p:nvSpPr>
        <p:spPr>
          <a:xfrm>
            <a:off x="7281374" y="5034299"/>
            <a:ext cx="1683114" cy="5549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Szabadkézi sokszög 8"/>
          <p:cNvSpPr/>
          <p:nvPr/>
        </p:nvSpPr>
        <p:spPr>
          <a:xfrm>
            <a:off x="4211960" y="4221089"/>
            <a:ext cx="3046559" cy="1224136"/>
          </a:xfrm>
          <a:custGeom>
            <a:avLst/>
            <a:gdLst>
              <a:gd name="connsiteX0" fmla="*/ 2676525 w 2676525"/>
              <a:gd name="connsiteY0" fmla="*/ 1104900 h 1104900"/>
              <a:gd name="connsiteX1" fmla="*/ 895350 w 2676525"/>
              <a:gd name="connsiteY1" fmla="*/ 1104900 h 1104900"/>
              <a:gd name="connsiteX2" fmla="*/ 895350 w 2676525"/>
              <a:gd name="connsiteY2" fmla="*/ 647700 h 1104900"/>
              <a:gd name="connsiteX3" fmla="*/ 504825 w 2676525"/>
              <a:gd name="connsiteY3" fmla="*/ 647700 h 1104900"/>
              <a:gd name="connsiteX4" fmla="*/ 504825 w 2676525"/>
              <a:gd name="connsiteY4" fmla="*/ 0 h 1104900"/>
              <a:gd name="connsiteX5" fmla="*/ 0 w 2676525"/>
              <a:gd name="connsiteY5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76525" h="1104900">
                <a:moveTo>
                  <a:pt x="2676525" y="1104900"/>
                </a:moveTo>
                <a:lnTo>
                  <a:pt x="895350" y="1104900"/>
                </a:lnTo>
                <a:lnTo>
                  <a:pt x="895350" y="647700"/>
                </a:lnTo>
                <a:lnTo>
                  <a:pt x="504825" y="647700"/>
                </a:lnTo>
                <a:lnTo>
                  <a:pt x="504825" y="0"/>
                </a:lnTo>
                <a:lnTo>
                  <a:pt x="0" y="0"/>
                </a:lnTo>
              </a:path>
            </a:pathLst>
          </a:custGeom>
          <a:noFill/>
          <a:ln w="57150">
            <a:solidFill>
              <a:srgbClr val="FF0000"/>
            </a:solidFill>
            <a:headEnd type="none"/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Téglalap 10"/>
          <p:cNvSpPr/>
          <p:nvPr/>
        </p:nvSpPr>
        <p:spPr>
          <a:xfrm>
            <a:off x="3563888" y="4141931"/>
            <a:ext cx="617470" cy="2231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Téglalap 11"/>
          <p:cNvSpPr/>
          <p:nvPr/>
        </p:nvSpPr>
        <p:spPr>
          <a:xfrm>
            <a:off x="1187624" y="5541707"/>
            <a:ext cx="819790" cy="9116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Szabadkézi sokszög 9"/>
          <p:cNvSpPr/>
          <p:nvPr/>
        </p:nvSpPr>
        <p:spPr>
          <a:xfrm>
            <a:off x="2007414" y="4365104"/>
            <a:ext cx="1794721" cy="1512168"/>
          </a:xfrm>
          <a:custGeom>
            <a:avLst/>
            <a:gdLst>
              <a:gd name="connsiteX0" fmla="*/ 1516380 w 1516380"/>
              <a:gd name="connsiteY0" fmla="*/ 0 h 1310640"/>
              <a:gd name="connsiteX1" fmla="*/ 1516380 w 1516380"/>
              <a:gd name="connsiteY1" fmla="*/ 1310640 h 1310640"/>
              <a:gd name="connsiteX2" fmla="*/ 0 w 1516380"/>
              <a:gd name="connsiteY2" fmla="*/ 1310640 h 1310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16380" h="1310640">
                <a:moveTo>
                  <a:pt x="1516380" y="0"/>
                </a:moveTo>
                <a:lnTo>
                  <a:pt x="1516380" y="1310640"/>
                </a:lnTo>
                <a:lnTo>
                  <a:pt x="0" y="1310640"/>
                </a:lnTo>
              </a:path>
            </a:pathLst>
          </a:custGeom>
          <a:noFill/>
          <a:ln w="57150">
            <a:solidFill>
              <a:srgbClr val="FF0000"/>
            </a:solidFill>
            <a:headEnd type="none"/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Téglalap 13"/>
          <p:cNvSpPr/>
          <p:nvPr/>
        </p:nvSpPr>
        <p:spPr>
          <a:xfrm>
            <a:off x="4591183" y="3993536"/>
            <a:ext cx="556881" cy="396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églalap 14"/>
          <p:cNvSpPr/>
          <p:nvPr/>
        </p:nvSpPr>
        <p:spPr>
          <a:xfrm>
            <a:off x="4932040" y="4719380"/>
            <a:ext cx="612000" cy="396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6" name="Téglalap 15"/>
          <p:cNvSpPr/>
          <p:nvPr/>
        </p:nvSpPr>
        <p:spPr>
          <a:xfrm>
            <a:off x="5429238" y="5254520"/>
            <a:ext cx="942961" cy="36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7067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9" grpId="1" animBg="1"/>
      <p:bldP spid="11" grpId="0" animBg="1"/>
      <p:bldP spid="12" grpId="0" animBg="1"/>
      <p:bldP spid="12" grpId="1" animBg="1"/>
      <p:bldP spid="10" grpId="0" animBg="1"/>
      <p:bldP spid="10" grpId="1" animBg="1"/>
      <p:bldP spid="14" grpId="0" animBg="1"/>
      <p:bldP spid="15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Calculate</a:t>
            </a:r>
            <a:endParaRPr lang="hu-HU" sz="2400" b="1" dirty="0">
              <a:solidFill>
                <a:schemeClr val="tx1"/>
              </a:solidFill>
            </a:endParaRPr>
          </a:p>
        </p:txBody>
      </p:sp>
      <p:sp>
        <p:nvSpPr>
          <p:cNvPr id="17" name="Téglalap 16"/>
          <p:cNvSpPr/>
          <p:nvPr/>
        </p:nvSpPr>
        <p:spPr>
          <a:xfrm>
            <a:off x="539552" y="1988840"/>
            <a:ext cx="820891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hu-HU" sz="2800" b="1" dirty="0" err="1" smtClean="0"/>
              <a:t>How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to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calculate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the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setup</a:t>
            </a:r>
            <a:r>
              <a:rPr lang="hu-HU" sz="2800" b="1" dirty="0" smtClean="0"/>
              <a:t> of </a:t>
            </a:r>
            <a:r>
              <a:rPr lang="hu-HU" sz="2800" b="1" dirty="0" err="1" smtClean="0"/>
              <a:t>the</a:t>
            </a:r>
            <a:r>
              <a:rPr lang="hu-HU" sz="2800" b="1" dirty="0" smtClean="0"/>
              <a:t> TIM1 </a:t>
            </a:r>
            <a:r>
              <a:rPr lang="hu-HU" sz="2800" b="1" dirty="0" err="1" smtClean="0"/>
              <a:t>timer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to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have</a:t>
            </a:r>
            <a:r>
              <a:rPr lang="hu-HU" sz="2800" b="1" dirty="0" smtClean="0"/>
              <a:t> 1 Hz </a:t>
            </a:r>
            <a:r>
              <a:rPr lang="hu-HU" sz="2800" b="1" dirty="0" err="1" smtClean="0"/>
              <a:t>pulse</a:t>
            </a:r>
            <a:r>
              <a:rPr lang="hu-HU" sz="2800" b="1" dirty="0" smtClean="0"/>
              <a:t>?</a:t>
            </a:r>
          </a:p>
          <a:p>
            <a:pPr algn="ctr"/>
            <a:endParaRPr lang="hu-HU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b="1" dirty="0" smtClean="0"/>
              <a:t>PLL is </a:t>
            </a:r>
            <a:r>
              <a:rPr lang="hu-HU" sz="2800" b="1" dirty="0" err="1" smtClean="0"/>
              <a:t>set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to</a:t>
            </a:r>
            <a:r>
              <a:rPr lang="hu-HU" sz="2800" b="1" dirty="0" smtClean="0"/>
              <a:t> 216 </a:t>
            </a:r>
            <a:r>
              <a:rPr lang="hu-HU" sz="2800" b="1" dirty="0"/>
              <a:t>M</a:t>
            </a:r>
            <a:r>
              <a:rPr lang="hu-HU" sz="2800" b="1" dirty="0" smtClean="0"/>
              <a:t>Hz</a:t>
            </a:r>
            <a:endParaRPr lang="hu-HU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b="1" dirty="0" smtClean="0"/>
              <a:t>TIM1 is </a:t>
            </a:r>
            <a:r>
              <a:rPr lang="hu-HU" sz="2800" b="1" dirty="0" err="1" smtClean="0"/>
              <a:t>on</a:t>
            </a:r>
            <a:r>
              <a:rPr lang="hu-HU" sz="2800" b="1" dirty="0" smtClean="0"/>
              <a:t> APB2</a:t>
            </a:r>
            <a:endParaRPr lang="hu-HU" sz="2800" b="1" dirty="0"/>
          </a:p>
        </p:txBody>
      </p:sp>
    </p:spTree>
    <p:extLst>
      <p:ext uri="{BB962C8B-B14F-4D97-AF65-F5344CB8AC3E}">
        <p14:creationId xmlns:p14="http://schemas.microsoft.com/office/powerpoint/2010/main" val="2523443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Calculate</a:t>
            </a:r>
            <a:endParaRPr lang="hu-HU" sz="2400" b="1" dirty="0">
              <a:solidFill>
                <a:schemeClr val="tx1"/>
              </a:solidFill>
            </a:endParaRPr>
          </a:p>
        </p:txBody>
      </p:sp>
      <p:sp>
        <p:nvSpPr>
          <p:cNvPr id="13" name="Téglalap 12"/>
          <p:cNvSpPr/>
          <p:nvPr/>
        </p:nvSpPr>
        <p:spPr>
          <a:xfrm>
            <a:off x="539552" y="1988840"/>
            <a:ext cx="820891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2800" b="1" dirty="0" smtClean="0"/>
              <a:t>PLL			216 </a:t>
            </a:r>
            <a:r>
              <a:rPr lang="hu-HU" sz="2800" b="1" dirty="0" smtClean="0"/>
              <a:t>MHz</a:t>
            </a:r>
            <a:endParaRPr lang="hu-HU" sz="2800" b="1" dirty="0" smtClean="0"/>
          </a:p>
          <a:p>
            <a:r>
              <a:rPr lang="hu-HU" sz="2800" b="1" dirty="0" smtClean="0"/>
              <a:t>AHB_PRESC		1</a:t>
            </a:r>
          </a:p>
          <a:p>
            <a:r>
              <a:rPr lang="hu-HU" sz="2800" b="1" dirty="0" smtClean="0"/>
              <a:t>APB2_PRESC	8</a:t>
            </a:r>
          </a:p>
          <a:p>
            <a:endParaRPr lang="hu-HU" sz="2800" b="1" dirty="0"/>
          </a:p>
          <a:p>
            <a:r>
              <a:rPr lang="hu-HU" sz="2800" b="1" dirty="0" err="1" smtClean="0"/>
              <a:t>If</a:t>
            </a:r>
            <a:r>
              <a:rPr lang="hu-HU" sz="2800" b="1" dirty="0" smtClean="0"/>
              <a:t> (</a:t>
            </a:r>
            <a:r>
              <a:rPr lang="hu-HU" sz="2800" b="1" dirty="0" err="1" smtClean="0"/>
              <a:t>APBx_PRESC</a:t>
            </a:r>
            <a:r>
              <a:rPr lang="hu-HU" sz="2800" b="1" dirty="0" smtClean="0"/>
              <a:t> = 1)</a:t>
            </a:r>
          </a:p>
          <a:p>
            <a:r>
              <a:rPr lang="hu-HU" sz="2800" b="1" dirty="0"/>
              <a:t>	</a:t>
            </a:r>
            <a:r>
              <a:rPr lang="hu-HU" sz="2800" b="1" dirty="0" err="1" smtClean="0"/>
              <a:t>then</a:t>
            </a:r>
            <a:r>
              <a:rPr lang="hu-HU" sz="2800" b="1" dirty="0" smtClean="0"/>
              <a:t>	x1</a:t>
            </a:r>
          </a:p>
          <a:p>
            <a:r>
              <a:rPr lang="hu-HU" sz="2800" b="1" dirty="0"/>
              <a:t>	</a:t>
            </a:r>
            <a:r>
              <a:rPr lang="hu-HU" sz="2800" b="1" dirty="0" err="1" smtClean="0"/>
              <a:t>else</a:t>
            </a:r>
            <a:r>
              <a:rPr lang="hu-HU" sz="2800" b="1" dirty="0"/>
              <a:t>	</a:t>
            </a:r>
            <a:r>
              <a:rPr lang="hu-HU" sz="2800" b="1" dirty="0" smtClean="0"/>
              <a:t>x2</a:t>
            </a:r>
            <a:endParaRPr lang="hu-HU" sz="2800" b="1" dirty="0"/>
          </a:p>
          <a:p>
            <a:endParaRPr lang="hu-HU" sz="2800" b="1" dirty="0" smtClean="0"/>
          </a:p>
          <a:p>
            <a:r>
              <a:rPr lang="hu-HU" sz="2800" b="1" dirty="0" smtClean="0"/>
              <a:t>TIM </a:t>
            </a:r>
            <a:r>
              <a:rPr lang="hu-HU" sz="2800" b="1" dirty="0" err="1" smtClean="0"/>
              <a:t>base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clock</a:t>
            </a:r>
            <a:r>
              <a:rPr lang="hu-HU" sz="2800" b="1" dirty="0" smtClean="0"/>
              <a:t> = PLL / AHB_PRESC / APB2_PRESC x 2</a:t>
            </a:r>
          </a:p>
          <a:p>
            <a:r>
              <a:rPr lang="hu-HU" sz="2800" b="1" dirty="0"/>
              <a:t>TIM </a:t>
            </a:r>
            <a:r>
              <a:rPr lang="hu-HU" sz="2800" b="1" dirty="0" err="1" smtClean="0"/>
              <a:t>base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clock</a:t>
            </a:r>
            <a:r>
              <a:rPr lang="hu-HU" sz="2800" b="1" dirty="0" smtClean="0"/>
              <a:t> </a:t>
            </a:r>
            <a:r>
              <a:rPr lang="hu-HU" sz="2800" b="1" dirty="0"/>
              <a:t>= </a:t>
            </a:r>
            <a:r>
              <a:rPr lang="hu-HU" sz="2800" b="1" dirty="0" smtClean="0"/>
              <a:t>216 </a:t>
            </a:r>
            <a:r>
              <a:rPr lang="hu-HU" sz="2800" b="1" dirty="0" err="1"/>
              <a:t>M</a:t>
            </a:r>
            <a:r>
              <a:rPr lang="hu-HU" sz="2800" b="1" dirty="0" err="1" smtClean="0"/>
              <a:t>hz</a:t>
            </a:r>
            <a:r>
              <a:rPr lang="hu-HU" sz="2800" b="1" dirty="0" smtClean="0"/>
              <a:t> </a:t>
            </a:r>
            <a:r>
              <a:rPr lang="hu-HU" sz="2800" b="1" dirty="0"/>
              <a:t>/ 1 / </a:t>
            </a:r>
            <a:r>
              <a:rPr lang="hu-HU" sz="2800" b="1" dirty="0" smtClean="0"/>
              <a:t>8 x 2 = 54 </a:t>
            </a:r>
            <a:r>
              <a:rPr lang="hu-HU" sz="2800" b="1" dirty="0"/>
              <a:t>M</a:t>
            </a:r>
            <a:r>
              <a:rPr lang="hu-HU" sz="2800" b="1" dirty="0" smtClean="0"/>
              <a:t>Hz</a:t>
            </a:r>
            <a:endParaRPr lang="hu-HU" sz="2800" b="1" dirty="0"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135" y="2465569"/>
            <a:ext cx="4857329" cy="97611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03200" dist="114300" dir="2820000" sx="105000" sy="105000" algn="tl" rotWithShape="0">
              <a:prstClr val="black">
                <a:alpha val="18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505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Calculate</a:t>
            </a:r>
            <a:endParaRPr lang="hu-HU" sz="2400" b="1" dirty="0">
              <a:solidFill>
                <a:schemeClr val="tx1"/>
              </a:solidFill>
            </a:endParaRPr>
          </a:p>
        </p:txBody>
      </p:sp>
      <p:sp>
        <p:nvSpPr>
          <p:cNvPr id="13" name="Téglalap 12"/>
          <p:cNvSpPr/>
          <p:nvPr/>
        </p:nvSpPr>
        <p:spPr>
          <a:xfrm>
            <a:off x="539552" y="1980123"/>
            <a:ext cx="820891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2800" b="1" dirty="0" smtClean="0"/>
              <a:t>TIM </a:t>
            </a:r>
            <a:r>
              <a:rPr lang="hu-HU" sz="2800" b="1" dirty="0" err="1" smtClean="0"/>
              <a:t>base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clock</a:t>
            </a:r>
            <a:r>
              <a:rPr lang="hu-HU" sz="2800" b="1" dirty="0" smtClean="0"/>
              <a:t> =	216 </a:t>
            </a:r>
            <a:r>
              <a:rPr lang="hu-HU" sz="2800" b="1" dirty="0" err="1"/>
              <a:t>M</a:t>
            </a:r>
            <a:r>
              <a:rPr lang="hu-HU" sz="2800" b="1" dirty="0" err="1" smtClean="0"/>
              <a:t>hz</a:t>
            </a:r>
            <a:r>
              <a:rPr lang="hu-HU" sz="2800" b="1" dirty="0" smtClean="0"/>
              <a:t> </a:t>
            </a:r>
            <a:r>
              <a:rPr lang="hu-HU" sz="2800" b="1" dirty="0" smtClean="0"/>
              <a:t>/ 1 / 8 x 2	= 54 </a:t>
            </a:r>
            <a:r>
              <a:rPr lang="hu-HU" sz="2800" b="1" dirty="0"/>
              <a:t>M</a:t>
            </a:r>
            <a:r>
              <a:rPr lang="hu-HU" sz="2800" b="1" dirty="0" smtClean="0"/>
              <a:t>Hz</a:t>
            </a:r>
            <a:endParaRPr lang="hu-HU" sz="2800" b="1" dirty="0" smtClean="0"/>
          </a:p>
          <a:p>
            <a:endParaRPr lang="hu-HU" sz="2800" b="1" dirty="0"/>
          </a:p>
          <a:p>
            <a:endParaRPr lang="hu-HU" sz="2800" b="1" dirty="0" smtClean="0"/>
          </a:p>
          <a:p>
            <a:endParaRPr lang="hu-HU" sz="2800" b="1" dirty="0"/>
          </a:p>
          <a:p>
            <a:endParaRPr lang="hu-HU" sz="2800" b="1" dirty="0" smtClean="0"/>
          </a:p>
          <a:p>
            <a:r>
              <a:rPr lang="hu-HU" sz="2800" b="1" dirty="0" smtClean="0"/>
              <a:t>TIM </a:t>
            </a:r>
            <a:r>
              <a:rPr lang="hu-HU" sz="2800" b="1" dirty="0" err="1" smtClean="0"/>
              <a:t>base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clock</a:t>
            </a:r>
            <a:r>
              <a:rPr lang="hu-HU" sz="2800" b="1" dirty="0" smtClean="0"/>
              <a:t> 	54 000 000 Hz</a:t>
            </a:r>
          </a:p>
          <a:p>
            <a:r>
              <a:rPr lang="hu-HU" sz="2800" b="1" dirty="0" smtClean="0"/>
              <a:t>TIM </a:t>
            </a:r>
            <a:r>
              <a:rPr lang="hu-HU" sz="2800" b="1" dirty="0" err="1"/>
              <a:t>p</a:t>
            </a:r>
            <a:r>
              <a:rPr lang="hu-HU" sz="2800" b="1" dirty="0" err="1" smtClean="0"/>
              <a:t>rescaler</a:t>
            </a:r>
            <a:r>
              <a:rPr lang="hu-HU" sz="2800" b="1" dirty="0" smtClean="0"/>
              <a:t>	6750</a:t>
            </a:r>
          </a:p>
          <a:p>
            <a:r>
              <a:rPr lang="hu-HU" sz="2800" b="1" dirty="0" smtClean="0"/>
              <a:t>TIM </a:t>
            </a:r>
            <a:r>
              <a:rPr lang="hu-HU" sz="2800" b="1" dirty="0" err="1" smtClean="0"/>
              <a:t>period</a:t>
            </a:r>
            <a:r>
              <a:rPr lang="hu-HU" sz="2800" b="1" dirty="0" smtClean="0"/>
              <a:t>		8000</a:t>
            </a:r>
          </a:p>
          <a:p>
            <a:endParaRPr lang="hu-HU" sz="2800" b="1" dirty="0"/>
          </a:p>
          <a:p>
            <a:r>
              <a:rPr lang="hu-HU" sz="2800" b="1" dirty="0" smtClean="0"/>
              <a:t>TIM </a:t>
            </a:r>
            <a:r>
              <a:rPr lang="hu-HU" sz="2800" b="1" dirty="0" err="1" smtClean="0"/>
              <a:t>clock</a:t>
            </a:r>
            <a:r>
              <a:rPr lang="hu-HU" sz="2800" b="1" dirty="0" smtClean="0"/>
              <a:t> = 		54 000 000 Hz / 6750 / 8000 = 1 Hz</a:t>
            </a:r>
            <a:endParaRPr lang="hu-HU" sz="2800" b="1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5896" y="2621058"/>
            <a:ext cx="4880610" cy="127825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03200" dist="114300" dir="2820000" sx="105000" sy="105000" algn="tl" rotWithShape="0">
              <a:prstClr val="black">
                <a:alpha val="18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5730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/>
          <p:cNvSpPr txBox="1"/>
          <p:nvPr/>
        </p:nvSpPr>
        <p:spPr>
          <a:xfrm>
            <a:off x="539552" y="1628800"/>
            <a:ext cx="8064896" cy="27363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hu-HU" sz="3200" b="1" dirty="0" err="1" smtClean="0">
                <a:latin typeface="+mj-lt"/>
                <a:cs typeface="Consolas" panose="020B0609020204030204" pitchFamily="49" charset="0"/>
              </a:rPr>
              <a:t>Take</a:t>
            </a:r>
            <a:r>
              <a:rPr lang="hu-HU" sz="3200" b="1" dirty="0" smtClean="0">
                <a:latin typeface="+mj-lt"/>
                <a:cs typeface="Consolas" panose="020B0609020204030204" pitchFamily="49" charset="0"/>
              </a:rPr>
              <a:t> </a:t>
            </a:r>
            <a:r>
              <a:rPr lang="hu-HU" sz="3200" b="1" dirty="0" err="1" smtClean="0">
                <a:latin typeface="+mj-lt"/>
                <a:cs typeface="Consolas" panose="020B0609020204030204" pitchFamily="49" charset="0"/>
              </a:rPr>
              <a:t>time</a:t>
            </a:r>
            <a:r>
              <a:rPr lang="hu-HU" sz="3200" b="1" dirty="0" smtClean="0">
                <a:latin typeface="+mj-lt"/>
                <a:cs typeface="Consolas" panose="020B0609020204030204" pitchFamily="49" charset="0"/>
              </a:rPr>
              <a:t> </a:t>
            </a:r>
            <a:r>
              <a:rPr lang="hu-HU" sz="3200" b="1" dirty="0" err="1" smtClean="0">
                <a:latin typeface="+mj-lt"/>
                <a:cs typeface="Consolas" panose="020B0609020204030204" pitchFamily="49" charset="0"/>
              </a:rPr>
              <a:t>to</a:t>
            </a:r>
            <a:r>
              <a:rPr lang="hu-HU" sz="3200" b="1" dirty="0" smtClean="0">
                <a:latin typeface="+mj-lt"/>
                <a:cs typeface="Consolas" panose="020B0609020204030204" pitchFamily="49" charset="0"/>
              </a:rPr>
              <a:t> </a:t>
            </a:r>
            <a:r>
              <a:rPr lang="hu-HU" sz="3200" b="1" dirty="0" err="1" smtClean="0">
                <a:latin typeface="+mj-lt"/>
                <a:cs typeface="Consolas" panose="020B0609020204030204" pitchFamily="49" charset="0"/>
              </a:rPr>
              <a:t>find</a:t>
            </a:r>
            <a:r>
              <a:rPr lang="hu-HU" sz="3200" b="1" dirty="0" smtClean="0">
                <a:latin typeface="+mj-lt"/>
                <a:cs typeface="Consolas" panose="020B0609020204030204" pitchFamily="49" charset="0"/>
              </a:rPr>
              <a:t> and </a:t>
            </a:r>
            <a:r>
              <a:rPr lang="hu-HU" sz="3200" b="1" dirty="0" err="1" smtClean="0">
                <a:latin typeface="+mj-lt"/>
                <a:cs typeface="Consolas" panose="020B0609020204030204" pitchFamily="49" charset="0"/>
              </a:rPr>
              <a:t>check</a:t>
            </a:r>
            <a:r>
              <a:rPr lang="hu-HU" sz="3200" b="1" dirty="0" smtClean="0">
                <a:latin typeface="+mj-lt"/>
                <a:cs typeface="Consolas" panose="020B0609020204030204" pitchFamily="49" charset="0"/>
              </a:rPr>
              <a:t> </a:t>
            </a:r>
            <a:r>
              <a:rPr lang="hu-HU" sz="3200" b="1" dirty="0" err="1" smtClean="0">
                <a:latin typeface="+mj-lt"/>
                <a:cs typeface="Consolas" panose="020B0609020204030204" pitchFamily="49" charset="0"/>
              </a:rPr>
              <a:t>the</a:t>
            </a:r>
            <a:r>
              <a:rPr lang="hu-HU" sz="3200" b="1" dirty="0" smtClean="0">
                <a:latin typeface="+mj-lt"/>
                <a:cs typeface="Consolas" panose="020B0609020204030204" pitchFamily="49" charset="0"/>
              </a:rPr>
              <a:t> </a:t>
            </a:r>
            <a:r>
              <a:rPr lang="hu-HU" sz="3200" b="1" dirty="0" err="1" smtClean="0">
                <a:latin typeface="+mj-lt"/>
                <a:cs typeface="Consolas" panose="020B0609020204030204" pitchFamily="49" charset="0"/>
              </a:rPr>
              <a:t>manual</a:t>
            </a:r>
            <a:r>
              <a:rPr lang="hu-HU" sz="3200" b="1" dirty="0" err="1">
                <a:latin typeface="+mj-lt"/>
                <a:cs typeface="Consolas" panose="020B0609020204030204" pitchFamily="49" charset="0"/>
              </a:rPr>
              <a:t>s</a:t>
            </a:r>
            <a:endParaRPr lang="hu-HU" sz="3200" b="1" dirty="0" smtClean="0">
              <a:latin typeface="+mj-lt"/>
              <a:cs typeface="Consolas" panose="020B0609020204030204" pitchFamily="49" charset="0"/>
            </a:endParaRPr>
          </a:p>
        </p:txBody>
      </p:sp>
      <p:sp>
        <p:nvSpPr>
          <p:cNvPr id="7" name="Lekerekített téglalap 6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err="1" smtClean="0"/>
              <a:t>Take</a:t>
            </a:r>
            <a:r>
              <a:rPr lang="hu-HU" sz="4400" b="1" dirty="0" smtClean="0"/>
              <a:t> Home </a:t>
            </a:r>
            <a:r>
              <a:rPr lang="hu-HU" sz="4400" b="1" dirty="0" err="1" smtClean="0"/>
              <a:t>Message</a:t>
            </a:r>
            <a:endParaRPr lang="hu-HU" sz="3600" b="1" dirty="0">
              <a:solidFill>
                <a:schemeClr val="bg1"/>
              </a:solidFill>
            </a:endParaRPr>
          </a:p>
        </p:txBody>
      </p:sp>
      <p:pic>
        <p:nvPicPr>
          <p:cNvPr id="8194" name="Picture 2" descr="Képtalálat a következőre: „take time”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86375" y="4065983"/>
            <a:ext cx="3857625" cy="281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ekerekített téglalap 2"/>
          <p:cNvSpPr/>
          <p:nvPr/>
        </p:nvSpPr>
        <p:spPr>
          <a:xfrm>
            <a:off x="2897814" y="5805264"/>
            <a:ext cx="3348372" cy="648072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200" b="1" dirty="0" smtClean="0">
                <a:solidFill>
                  <a:schemeClr val="bg1"/>
                </a:solidFill>
              </a:rPr>
              <a:t>András Pásztor</a:t>
            </a:r>
          </a:p>
        </p:txBody>
      </p:sp>
      <p:sp>
        <p:nvSpPr>
          <p:cNvPr id="4" name="Lekerekített téglalap 3"/>
          <p:cNvSpPr/>
          <p:nvPr/>
        </p:nvSpPr>
        <p:spPr>
          <a:xfrm>
            <a:off x="539552" y="2708920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err="1"/>
              <a:t>Thank</a:t>
            </a:r>
            <a:r>
              <a:rPr lang="hu-HU" sz="4400" b="1" dirty="0"/>
              <a:t> </a:t>
            </a:r>
            <a:r>
              <a:rPr lang="hu-HU" sz="4400" b="1" dirty="0" err="1"/>
              <a:t>you</a:t>
            </a:r>
            <a:r>
              <a:rPr lang="hu-HU" sz="4400" b="1" dirty="0"/>
              <a:t> </a:t>
            </a:r>
            <a:r>
              <a:rPr lang="hu-HU" sz="4400" b="1" dirty="0" err="1"/>
              <a:t>for</a:t>
            </a:r>
            <a:r>
              <a:rPr lang="hu-HU" sz="4400" b="1" dirty="0"/>
              <a:t> </a:t>
            </a:r>
            <a:r>
              <a:rPr lang="hu-HU" sz="4400" b="1" dirty="0" err="1"/>
              <a:t>your</a:t>
            </a:r>
            <a:r>
              <a:rPr lang="hu-HU" sz="4400" b="1" dirty="0"/>
              <a:t> </a:t>
            </a:r>
            <a:r>
              <a:rPr lang="hu-HU" sz="4400" b="1" dirty="0" err="1"/>
              <a:t>attention</a:t>
            </a:r>
            <a:endParaRPr lang="hu-HU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24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Képtalálat a következőre: „architectural engineer”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95734" y="2348880"/>
            <a:ext cx="5496545" cy="3664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Lekerekített téglalap 6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err="1" smtClean="0"/>
              <a:t>Past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6" name="Lekerekített téglalap 5"/>
          <p:cNvSpPr/>
          <p:nvPr/>
        </p:nvSpPr>
        <p:spPr>
          <a:xfrm>
            <a:off x="2771801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Architectural</a:t>
            </a:r>
            <a:r>
              <a:rPr lang="hu-HU" sz="2400" b="1" dirty="0" smtClean="0">
                <a:solidFill>
                  <a:schemeClr val="tx1"/>
                </a:solidFill>
              </a:rPr>
              <a:t> </a:t>
            </a:r>
            <a:r>
              <a:rPr lang="hu-HU" sz="2400" b="1" dirty="0" err="1" smtClean="0">
                <a:solidFill>
                  <a:schemeClr val="tx1"/>
                </a:solidFill>
              </a:rPr>
              <a:t>Engineer</a:t>
            </a:r>
            <a:endParaRPr lang="hu-HU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162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237" y="2780928"/>
            <a:ext cx="5343525" cy="3695700"/>
          </a:xfrm>
          <a:prstGeom prst="rect">
            <a:avLst/>
          </a:prstGeom>
        </p:spPr>
      </p:pic>
      <p:sp>
        <p:nvSpPr>
          <p:cNvPr id="17" name="Téglalap 16"/>
          <p:cNvSpPr/>
          <p:nvPr/>
        </p:nvSpPr>
        <p:spPr>
          <a:xfrm>
            <a:off x="539552" y="2041684"/>
            <a:ext cx="82089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hu-HU" sz="2800" b="1" dirty="0" err="1" smtClean="0"/>
              <a:t>Electronic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assembling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plant</a:t>
            </a:r>
            <a:endParaRPr lang="hu-HU" sz="2800" b="1" dirty="0"/>
          </a:p>
        </p:txBody>
      </p:sp>
      <p:sp>
        <p:nvSpPr>
          <p:cNvPr id="18" name="Lekerekített téglalap 17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err="1" smtClean="0"/>
              <a:t>Past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19" name="Lekerekített téglalap 18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Facility</a:t>
            </a:r>
            <a:r>
              <a:rPr lang="hu-HU" sz="2400" b="1" dirty="0" smtClean="0">
                <a:solidFill>
                  <a:schemeClr val="tx1"/>
                </a:solidFill>
              </a:rPr>
              <a:t> </a:t>
            </a:r>
            <a:r>
              <a:rPr lang="hu-HU" sz="2400" b="1" dirty="0" err="1" smtClean="0">
                <a:solidFill>
                  <a:schemeClr val="tx1"/>
                </a:solidFill>
              </a:rPr>
              <a:t>Engineer</a:t>
            </a:r>
            <a:endParaRPr lang="hu-HU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659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419120"/>
            <a:ext cx="4536504" cy="2271544"/>
          </a:xfrm>
          <a:prstGeom prst="rect">
            <a:avLst/>
          </a:prstGeom>
        </p:spPr>
      </p:pic>
      <p:pic>
        <p:nvPicPr>
          <p:cNvPr id="1026" name="Picture 2" descr="Képtalálat a következőre: „facility and property management”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5517" y="1643969"/>
            <a:ext cx="4425032" cy="2362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4088" y="4440425"/>
            <a:ext cx="3445696" cy="2228935"/>
          </a:xfrm>
          <a:prstGeom prst="rect">
            <a:avLst/>
          </a:prstGeom>
        </p:spPr>
      </p:pic>
      <p:pic>
        <p:nvPicPr>
          <p:cNvPr id="1030" name="Picture 6" descr="Stock vector of 'A word cloud of property management related items'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32040" y="1721272"/>
            <a:ext cx="3672408" cy="2286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Lekerekített téglalap 9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err="1" smtClean="0"/>
              <a:t>Past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12" name="Lekerekített téglalap 11"/>
          <p:cNvSpPr/>
          <p:nvPr/>
        </p:nvSpPr>
        <p:spPr>
          <a:xfrm>
            <a:off x="2356026" y="989687"/>
            <a:ext cx="4428493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err="1" smtClean="0">
                <a:solidFill>
                  <a:schemeClr val="tx1"/>
                </a:solidFill>
              </a:rPr>
              <a:t>Facility</a:t>
            </a:r>
            <a:r>
              <a:rPr lang="hu-HU" sz="2400" b="1" dirty="0" smtClean="0">
                <a:solidFill>
                  <a:schemeClr val="tx1"/>
                </a:solidFill>
              </a:rPr>
              <a:t> and </a:t>
            </a:r>
            <a:r>
              <a:rPr lang="hu-HU" sz="2400" b="1" dirty="0" err="1" smtClean="0">
                <a:solidFill>
                  <a:schemeClr val="tx1"/>
                </a:solidFill>
              </a:rPr>
              <a:t>Property</a:t>
            </a:r>
            <a:r>
              <a:rPr lang="hu-HU" sz="2400" b="1" dirty="0" smtClean="0">
                <a:solidFill>
                  <a:schemeClr val="tx1"/>
                </a:solidFill>
              </a:rPr>
              <a:t> Manager</a:t>
            </a:r>
            <a:endParaRPr lang="hu-HU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43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/>
          <p:cNvPicPr>
            <a:picLocks noChangeAspect="1"/>
          </p:cNvPicPr>
          <p:nvPr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151" b="100000" l="889" r="9846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528" y="2685511"/>
            <a:ext cx="2839736" cy="3786314"/>
          </a:xfrm>
          <a:prstGeom prst="rect">
            <a:avLst/>
          </a:prstGeom>
        </p:spPr>
      </p:pic>
      <p:pic>
        <p:nvPicPr>
          <p:cNvPr id="2" name="Kép 1"/>
          <p:cNvPicPr>
            <a:picLocks noChangeAspect="1"/>
          </p:cNvPicPr>
          <p:nvPr/>
        </p:nvPicPr>
        <p:blipFill rotWithShape="1"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22" b="96308" l="14389" r="8424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135" t="4222" r="12837"/>
          <a:stretch/>
        </p:blipFill>
        <p:spPr>
          <a:xfrm>
            <a:off x="2659341" y="1585972"/>
            <a:ext cx="3057301" cy="2851140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6" cstate="email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8171" y="3462544"/>
            <a:ext cx="2976331" cy="2232248"/>
          </a:xfrm>
          <a:prstGeom prst="rect">
            <a:avLst/>
          </a:prstGeom>
        </p:spPr>
      </p:pic>
      <p:sp>
        <p:nvSpPr>
          <p:cNvPr id="9" name="Lekerekített téglalap 8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Long </a:t>
            </a:r>
            <a:r>
              <a:rPr lang="hu-HU" sz="4400" b="1" dirty="0" err="1" smtClean="0"/>
              <a:t>time</a:t>
            </a:r>
            <a:r>
              <a:rPr lang="hu-HU" sz="4400" b="1" dirty="0" smtClean="0"/>
              <a:t> </a:t>
            </a:r>
            <a:r>
              <a:rPr lang="hu-HU" sz="4400" b="1" dirty="0" err="1" smtClean="0"/>
              <a:t>ago</a:t>
            </a:r>
            <a:r>
              <a:rPr lang="hu-HU" sz="4400" b="1" dirty="0" smtClean="0"/>
              <a:t>…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10" name="Lekerekített téglalap 9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smtClean="0">
                <a:solidFill>
                  <a:schemeClr val="tx1"/>
                </a:solidFill>
              </a:rPr>
              <a:t>Programing and Electronics</a:t>
            </a:r>
            <a:endParaRPr lang="hu-HU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15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smtClean="0">
                <a:solidFill>
                  <a:schemeClr val="tx1"/>
                </a:solidFill>
              </a:rPr>
              <a:t>STM32F7</a:t>
            </a:r>
            <a:endParaRPr lang="hu-HU" sz="2400" b="1" dirty="0">
              <a:solidFill>
                <a:schemeClr val="tx1"/>
              </a:solidFill>
            </a:endParaRP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866911"/>
            <a:ext cx="2304351" cy="2212701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4022" y="2780928"/>
            <a:ext cx="5400600" cy="371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0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smtClean="0">
                <a:solidFill>
                  <a:schemeClr val="tx1"/>
                </a:solidFill>
              </a:rPr>
              <a:t>The </a:t>
            </a:r>
            <a:r>
              <a:rPr lang="hu-HU" sz="2400" b="1" dirty="0" err="1" smtClean="0">
                <a:solidFill>
                  <a:schemeClr val="tx1"/>
                </a:solidFill>
              </a:rPr>
              <a:t>problem</a:t>
            </a:r>
            <a:r>
              <a:rPr lang="hu-HU" sz="2400" b="1" dirty="0" smtClean="0">
                <a:solidFill>
                  <a:schemeClr val="tx1"/>
                </a:solidFill>
              </a:rPr>
              <a:t> </a:t>
            </a:r>
            <a:r>
              <a:rPr lang="hu-HU" sz="2400" b="1" dirty="0" err="1" smtClean="0">
                <a:solidFill>
                  <a:schemeClr val="tx1"/>
                </a:solidFill>
              </a:rPr>
              <a:t>was</a:t>
            </a:r>
            <a:r>
              <a:rPr lang="hu-HU" sz="2400" b="1" dirty="0" smtClean="0">
                <a:solidFill>
                  <a:schemeClr val="tx1"/>
                </a:solidFill>
              </a:rPr>
              <a:t>…</a:t>
            </a:r>
            <a:endParaRPr lang="hu-HU" sz="2400" b="1" dirty="0">
              <a:solidFill>
                <a:schemeClr val="tx1"/>
              </a:solidFill>
            </a:endParaRPr>
          </a:p>
        </p:txBody>
      </p:sp>
      <p:sp>
        <p:nvSpPr>
          <p:cNvPr id="17" name="Téglalap 16"/>
          <p:cNvSpPr/>
          <p:nvPr/>
        </p:nvSpPr>
        <p:spPr>
          <a:xfrm>
            <a:off x="539552" y="1988840"/>
            <a:ext cx="820891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hu-HU" sz="2800" b="1" dirty="0" err="1" smtClean="0"/>
              <a:t>How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to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calculate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the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setup</a:t>
            </a:r>
            <a:r>
              <a:rPr lang="hu-HU" sz="2800" b="1" dirty="0" smtClean="0"/>
              <a:t> of a </a:t>
            </a:r>
            <a:r>
              <a:rPr lang="hu-HU" sz="2800" b="1" dirty="0" err="1" smtClean="0"/>
              <a:t>TIMx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timer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to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have</a:t>
            </a:r>
            <a:endParaRPr lang="hu-HU" sz="2800" b="1" dirty="0" smtClean="0"/>
          </a:p>
          <a:p>
            <a:pPr algn="ctr"/>
            <a:r>
              <a:rPr lang="hu-HU" sz="2800" b="1" dirty="0" smtClean="0"/>
              <a:t> 1 Hz </a:t>
            </a:r>
            <a:r>
              <a:rPr lang="hu-HU" sz="2800" b="1" dirty="0" err="1" smtClean="0"/>
              <a:t>pulse</a:t>
            </a:r>
            <a:r>
              <a:rPr lang="hu-HU" sz="2800" b="1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6033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51" y="1634891"/>
            <a:ext cx="2304351" cy="2212701"/>
          </a:xfrm>
          <a:prstGeom prst="rect">
            <a:avLst/>
          </a:prstGeom>
        </p:spPr>
      </p:pic>
      <p:pic>
        <p:nvPicPr>
          <p:cNvPr id="2" name="Kép 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643"/>
          <a:stretch/>
        </p:blipFill>
        <p:spPr>
          <a:xfrm>
            <a:off x="755576" y="3331866"/>
            <a:ext cx="6537968" cy="3481510"/>
          </a:xfrm>
          <a:prstGeom prst="rect">
            <a:avLst/>
          </a:prstGeom>
        </p:spPr>
      </p:pic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24" name="Téglalap 23"/>
          <p:cNvSpPr/>
          <p:nvPr/>
        </p:nvSpPr>
        <p:spPr>
          <a:xfrm>
            <a:off x="539552" y="2264189"/>
            <a:ext cx="820891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2800" b="1" dirty="0" err="1" smtClean="0"/>
              <a:t>Discover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the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documentation</a:t>
            </a:r>
            <a:r>
              <a:rPr lang="hu-HU" sz="2800" b="1" dirty="0" smtClean="0"/>
              <a:t> of MCU</a:t>
            </a:r>
          </a:p>
          <a:p>
            <a:endParaRPr lang="hu-HU" sz="2800" b="1" dirty="0"/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smtClean="0">
                <a:solidFill>
                  <a:schemeClr val="tx1"/>
                </a:solidFill>
              </a:rPr>
              <a:t>STM32F7</a:t>
            </a:r>
            <a:endParaRPr lang="hu-HU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04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51" y="1634891"/>
            <a:ext cx="2304351" cy="2212701"/>
          </a:xfrm>
          <a:prstGeom prst="rect">
            <a:avLst/>
          </a:prstGeom>
        </p:spPr>
      </p:pic>
      <p:sp>
        <p:nvSpPr>
          <p:cNvPr id="3" name="Lekerekített téglalap 2"/>
          <p:cNvSpPr/>
          <p:nvPr/>
        </p:nvSpPr>
        <p:spPr>
          <a:xfrm>
            <a:off x="539552" y="249897"/>
            <a:ext cx="8064896" cy="864096"/>
          </a:xfrm>
          <a:prstGeom prst="roundRect">
            <a:avLst/>
          </a:prstGeom>
          <a:solidFill>
            <a:srgbClr val="57A7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4400" b="1" dirty="0" smtClean="0"/>
              <a:t>Timing</a:t>
            </a:r>
            <a:endParaRPr lang="hu-HU" sz="3600" b="1" dirty="0">
              <a:solidFill>
                <a:schemeClr val="bg1"/>
              </a:solidFill>
            </a:endParaRPr>
          </a:p>
        </p:txBody>
      </p:sp>
      <p:sp>
        <p:nvSpPr>
          <p:cNvPr id="24" name="Téglalap 23"/>
          <p:cNvSpPr/>
          <p:nvPr/>
        </p:nvSpPr>
        <p:spPr>
          <a:xfrm>
            <a:off x="539552" y="2264189"/>
            <a:ext cx="820891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2800" b="1" dirty="0" err="1" smtClean="0"/>
              <a:t>Discover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the</a:t>
            </a:r>
            <a:r>
              <a:rPr lang="hu-HU" sz="2800" b="1" dirty="0" smtClean="0"/>
              <a:t> </a:t>
            </a:r>
            <a:r>
              <a:rPr lang="hu-HU" sz="2800" b="1" dirty="0" err="1" smtClean="0"/>
              <a:t>documentation</a:t>
            </a:r>
            <a:r>
              <a:rPr lang="hu-HU" sz="2800" b="1" dirty="0" smtClean="0"/>
              <a:t> of MCU</a:t>
            </a:r>
          </a:p>
          <a:p>
            <a:endParaRPr lang="hu-HU" sz="2800" b="1" dirty="0"/>
          </a:p>
          <a:p>
            <a:pPr marL="457200" indent="-457200">
              <a:buFontTx/>
              <a:buChar char="-"/>
            </a:pPr>
            <a:r>
              <a:rPr lang="hu-HU" sz="2800" dirty="0" err="1" smtClean="0"/>
              <a:t>Datasheet</a:t>
            </a:r>
            <a:endParaRPr lang="hu-HU" sz="2800" dirty="0" smtClean="0"/>
          </a:p>
          <a:p>
            <a:pPr marL="457200" indent="-457200">
              <a:buFontTx/>
              <a:buChar char="-"/>
            </a:pPr>
            <a:r>
              <a:rPr lang="hu-HU" sz="2800" dirty="0" err="1" smtClean="0"/>
              <a:t>Reference</a:t>
            </a:r>
            <a:r>
              <a:rPr lang="hu-HU" sz="2800" dirty="0" smtClean="0"/>
              <a:t> </a:t>
            </a:r>
            <a:r>
              <a:rPr lang="hu-HU" sz="2800" dirty="0" err="1" smtClean="0"/>
              <a:t>Manual</a:t>
            </a:r>
            <a:endParaRPr lang="hu-HU" sz="2800" dirty="0" smtClean="0"/>
          </a:p>
          <a:p>
            <a:pPr marL="457200" indent="-457200">
              <a:buFontTx/>
              <a:buChar char="-"/>
            </a:pPr>
            <a:r>
              <a:rPr lang="hu-HU" sz="2800" dirty="0" smtClean="0"/>
              <a:t>General-</a:t>
            </a:r>
            <a:r>
              <a:rPr lang="hu-HU" sz="2800" dirty="0" err="1" smtClean="0"/>
              <a:t>purpuse</a:t>
            </a:r>
            <a:r>
              <a:rPr lang="hu-HU" sz="2800" dirty="0" smtClean="0"/>
              <a:t> </a:t>
            </a:r>
            <a:r>
              <a:rPr lang="hu-HU" sz="2800" dirty="0" err="1" smtClean="0"/>
              <a:t>Timer</a:t>
            </a:r>
            <a:r>
              <a:rPr lang="hu-HU" sz="2800" dirty="0" smtClean="0"/>
              <a:t> </a:t>
            </a:r>
            <a:r>
              <a:rPr lang="hu-HU" sz="2800" dirty="0" err="1" smtClean="0"/>
              <a:t>Cookbook</a:t>
            </a:r>
            <a:endParaRPr lang="hu-HU" sz="2800" dirty="0" smtClean="0"/>
          </a:p>
          <a:p>
            <a:endParaRPr lang="hu-HU" sz="2800" b="1" dirty="0"/>
          </a:p>
        </p:txBody>
      </p:sp>
      <p:sp>
        <p:nvSpPr>
          <p:cNvPr id="6" name="Lekerekített téglalap 5"/>
          <p:cNvSpPr/>
          <p:nvPr/>
        </p:nvSpPr>
        <p:spPr>
          <a:xfrm>
            <a:off x="2735796" y="980728"/>
            <a:ext cx="3672408" cy="48419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 smtClean="0">
                <a:solidFill>
                  <a:schemeClr val="tx1"/>
                </a:solidFill>
              </a:rPr>
              <a:t>STM32F7</a:t>
            </a:r>
            <a:endParaRPr lang="hu-HU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74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1624</TotalTime>
  <Words>141</Words>
  <Application>Microsoft Office PowerPoint</Application>
  <PresentationFormat>Diavetítés a képernyőre (4:3 oldalarány)</PresentationFormat>
  <Paragraphs>72</Paragraphs>
  <Slides>18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18</vt:i4>
      </vt:variant>
    </vt:vector>
  </HeadingPairs>
  <TitlesOfParts>
    <vt:vector size="22" baseType="lpstr">
      <vt:lpstr>Arial</vt:lpstr>
      <vt:lpstr>Calibri</vt:lpstr>
      <vt:lpstr>Consolas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monster</dc:title>
  <dc:creator>Andris</dc:creator>
  <cp:lastModifiedBy>Andris</cp:lastModifiedBy>
  <cp:revision>228</cp:revision>
  <dcterms:created xsi:type="dcterms:W3CDTF">2017-10-06T12:35:22Z</dcterms:created>
  <dcterms:modified xsi:type="dcterms:W3CDTF">2017-12-08T14:28:10Z</dcterms:modified>
</cp:coreProperties>
</file>

<file path=docProps/thumbnail.jpeg>
</file>